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43"/>
  </p:notesMasterIdLst>
  <p:handoutMasterIdLst>
    <p:handoutMasterId r:id="rId44"/>
  </p:handoutMasterIdLst>
  <p:sldIdLst>
    <p:sldId id="292" r:id="rId6"/>
    <p:sldId id="346" r:id="rId7"/>
    <p:sldId id="382" r:id="rId8"/>
    <p:sldId id="348" r:id="rId9"/>
    <p:sldId id="323" r:id="rId10"/>
    <p:sldId id="364" r:id="rId11"/>
    <p:sldId id="365" r:id="rId12"/>
    <p:sldId id="366" r:id="rId13"/>
    <p:sldId id="367" r:id="rId14"/>
    <p:sldId id="368" r:id="rId15"/>
    <p:sldId id="369" r:id="rId16"/>
    <p:sldId id="320" r:id="rId17"/>
    <p:sldId id="321" r:id="rId18"/>
    <p:sldId id="372" r:id="rId19"/>
    <p:sldId id="370" r:id="rId20"/>
    <p:sldId id="352" r:id="rId21"/>
    <p:sldId id="353" r:id="rId22"/>
    <p:sldId id="354" r:id="rId23"/>
    <p:sldId id="355" r:id="rId24"/>
    <p:sldId id="380" r:id="rId25"/>
    <p:sldId id="363" r:id="rId26"/>
    <p:sldId id="362" r:id="rId27"/>
    <p:sldId id="356" r:id="rId28"/>
    <p:sldId id="357" r:id="rId29"/>
    <p:sldId id="358" r:id="rId30"/>
    <p:sldId id="359" r:id="rId31"/>
    <p:sldId id="373" r:id="rId32"/>
    <p:sldId id="374" r:id="rId33"/>
    <p:sldId id="378" r:id="rId34"/>
    <p:sldId id="375" r:id="rId35"/>
    <p:sldId id="318" r:id="rId36"/>
    <p:sldId id="319" r:id="rId37"/>
    <p:sldId id="377" r:id="rId38"/>
    <p:sldId id="277" r:id="rId39"/>
    <p:sldId id="259" r:id="rId40"/>
    <p:sldId id="261" r:id="rId41"/>
    <p:sldId id="379"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81"/>
  </p:normalViewPr>
  <p:slideViewPr>
    <p:cSldViewPr>
      <p:cViewPr varScale="1">
        <p:scale>
          <a:sx n="109" d="100"/>
          <a:sy n="109"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1/22/2021</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1/22/2021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1/22/2021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1/22/2021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1/22/2021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1/22/2021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1/22/2021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1/22/2021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1/22/2021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peer review feedback</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3"/>
            </a:pPr>
            <a:r>
              <a:rPr lang="en-US" b="1" dirty="0">
                <a:solidFill>
                  <a:srgbClr val="FF0000"/>
                </a:solidFill>
              </a:rPr>
              <a:t>NOT</a:t>
            </a:r>
            <a:r>
              <a:rPr lang="en-US" dirty="0"/>
              <a:t> to report on your internship to your instructor</a:t>
            </a:r>
          </a:p>
          <a:p>
            <a:pPr lvl="1"/>
            <a:r>
              <a:rPr lang="en-US" dirty="0"/>
              <a:t>That purpose is already fulfilled by your report</a:t>
            </a:r>
          </a:p>
          <a:p>
            <a:pPr marL="0" indent="0">
              <a:buNone/>
            </a:pPr>
            <a:endParaRPr lang="en-US" dirty="0"/>
          </a:p>
          <a:p>
            <a:r>
              <a:rPr lang="en-US" dirty="0"/>
              <a:t>50 busy people are listening to you intently</a:t>
            </a:r>
          </a:p>
          <a:p>
            <a:pPr lvl="1"/>
            <a:r>
              <a:rPr lang="en-US" dirty="0"/>
              <a:t>Make it worth their time</a:t>
            </a:r>
          </a:p>
          <a:p>
            <a:pPr lvl="1"/>
            <a:r>
              <a:rPr lang="en-US" dirty="0"/>
              <a:t>Talk to your peers, not your instructor</a:t>
            </a:r>
          </a:p>
          <a:p>
            <a:endParaRPr lang="en-US" dirty="0"/>
          </a:p>
          <a:p>
            <a:r>
              <a:rPr lang="en-US" dirty="0"/>
              <a:t>Focus on the </a:t>
            </a:r>
            <a:r>
              <a:rPr lang="en-US" i="1" dirty="0"/>
              <a:t>whys</a:t>
            </a:r>
            <a:r>
              <a:rPr lang="en-US" dirty="0"/>
              <a:t> and </a:t>
            </a:r>
            <a:r>
              <a:rPr lang="en-US" i="1" dirty="0" err="1"/>
              <a:t>hows</a:t>
            </a:r>
            <a:endParaRPr lang="en-US" i="1" dirty="0"/>
          </a:p>
          <a:p>
            <a:pPr lvl="1"/>
            <a:r>
              <a:rPr lang="en-US" dirty="0"/>
              <a:t>That’s where the interesting discussions happen</a:t>
            </a:r>
          </a:p>
          <a:p>
            <a:pPr lvl="1"/>
            <a:r>
              <a:rPr lang="en-US" dirty="0"/>
              <a:t>Compared to what I did, what I made, what I ate</a:t>
            </a:r>
          </a:p>
        </p:txBody>
      </p:sp>
    </p:spTree>
    <p:extLst>
      <p:ext uri="{BB962C8B-B14F-4D97-AF65-F5344CB8AC3E}">
        <p14:creationId xmlns:p14="http://schemas.microsoft.com/office/powerpoint/2010/main" val="271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77350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9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a:t>Structure your talk based on your audience and the time that you have</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a:t>That’s not a lot of time, how should I structure my talk to relate to these people?</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25624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dirty="0">
                <a:latin typeface="Trebuchet MS" panose="020B0603020202020204" pitchFamily="34" charset="0"/>
              </a:rPr>
              <a:t>Big Picture and Context</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Do not lose sight of the big picture</a:t>
            </a:r>
          </a:p>
          <a:p>
            <a:pPr lvl="1"/>
            <a:r>
              <a:rPr lang="en-US" dirty="0"/>
              <a:t>Audience should always know where you are taking them</a:t>
            </a:r>
          </a:p>
          <a:p>
            <a:pPr lvl="1"/>
            <a:r>
              <a:rPr lang="en-US" dirty="0"/>
              <a:t>Audience may need refocusing from time to time</a:t>
            </a:r>
          </a:p>
          <a:p>
            <a:pPr lvl="1"/>
            <a:endParaRPr lang="en-US" dirty="0"/>
          </a:p>
          <a:p>
            <a:r>
              <a:rPr lang="en-US" dirty="0"/>
              <a:t>Give context</a:t>
            </a:r>
          </a:p>
          <a:p>
            <a:pPr lvl="1"/>
            <a:r>
              <a:rPr lang="en-US" dirty="0"/>
              <a:t>Why are you telling me this?  Where does it fit in?</a:t>
            </a:r>
          </a:p>
          <a:p>
            <a:pPr lvl="1"/>
            <a:r>
              <a:rPr lang="en-US" dirty="0"/>
              <a:t>Why did you make that choice?  What were the constraints?</a:t>
            </a:r>
          </a:p>
          <a:p>
            <a:pPr lvl="1"/>
            <a:r>
              <a:rPr lang="en-US" dirty="0"/>
              <a:t>Was that choice successful?  Why or why not?</a:t>
            </a:r>
          </a:p>
          <a:p>
            <a:pPr lvl="1"/>
            <a:endParaRPr lang="en-US" dirty="0"/>
          </a:p>
        </p:txBody>
      </p:sp>
    </p:spTree>
    <p:extLst>
      <p:ext uri="{BB962C8B-B14F-4D97-AF65-F5344CB8AC3E}">
        <p14:creationId xmlns:p14="http://schemas.microsoft.com/office/powerpoint/2010/main" val="47962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294614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Admire my beautiful slide</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r>
              <a:rPr lang="en-US" dirty="0"/>
              <a:t>A slide is not abstract art – curb your enthusiasm</a:t>
            </a:r>
          </a:p>
          <a:p>
            <a:endParaRPr lang="en-US" dirty="0"/>
          </a:p>
          <a:p>
            <a:r>
              <a:rPr lang="en-US" dirty="0"/>
              <a:t>Fonts, colors, and style should be consistent</a:t>
            </a:r>
          </a:p>
          <a:p>
            <a:pPr lvl="1"/>
            <a:r>
              <a:rPr lang="en-US" dirty="0"/>
              <a:t>If not, the difference should convey a meaning</a:t>
            </a:r>
          </a:p>
          <a:p>
            <a:pPr marL="0" indent="0">
              <a:buNone/>
            </a:pPr>
            <a:endParaRPr lang="en-US" dirty="0"/>
          </a:p>
          <a:p>
            <a:r>
              <a:rPr lang="en-US" dirty="0"/>
              <a:t>By the way, was that outline slide </a:t>
            </a:r>
            <a:r>
              <a:rPr lang="en-US" i="1" dirty="0"/>
              <a:t>really</a:t>
            </a:r>
            <a:r>
              <a:rPr lang="en-US" dirty="0"/>
              <a:t> necessary?</a:t>
            </a:r>
          </a:p>
          <a:p>
            <a:pPr lvl="1"/>
            <a:r>
              <a:rPr lang="en-US" dirty="0"/>
              <a:t>Most talks are structured that way – no information content </a:t>
            </a:r>
          </a:p>
        </p:txBody>
      </p:sp>
    </p:spTree>
    <p:extLst>
      <p:ext uri="{BB962C8B-B14F-4D97-AF65-F5344CB8AC3E}">
        <p14:creationId xmlns:p14="http://schemas.microsoft.com/office/powerpoint/2010/main" val="214871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Look at my code, my code is amazing</a:t>
            </a:r>
          </a:p>
        </p:txBody>
      </p:sp>
      <p:pic>
        <p:nvPicPr>
          <p:cNvPr id="4" name="Picture 5">
            <a:extLst>
              <a:ext uri="{FF2B5EF4-FFF2-40B4-BE49-F238E27FC236}">
                <a16:creationId xmlns:a16="http://schemas.microsoft.com/office/drawing/2014/main" id="{75911C9A-689A-4C2A-A509-CB25688148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136" y="1371600"/>
            <a:ext cx="6233728" cy="497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Look at my code, my code is amazing</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Hate to break it to you but …</a:t>
            </a:r>
          </a:p>
          <a:p>
            <a:endParaRPr lang="en-US" dirty="0"/>
          </a:p>
          <a:p>
            <a:r>
              <a:rPr lang="en-US" dirty="0"/>
              <a:t>Nobody wants to read your code</a:t>
            </a:r>
          </a:p>
          <a:p>
            <a:endParaRPr lang="en-US" dirty="0"/>
          </a:p>
          <a:p>
            <a:r>
              <a:rPr lang="en-US" dirty="0"/>
              <a:t>If you still feel it is helpful:</a:t>
            </a:r>
          </a:p>
          <a:p>
            <a:pPr lvl="1"/>
            <a:r>
              <a:rPr lang="en-US" dirty="0"/>
              <a:t>At least explain at a high level what the code is trying to do</a:t>
            </a:r>
          </a:p>
          <a:p>
            <a:pPr lvl="1"/>
            <a:r>
              <a:rPr lang="en-US" dirty="0"/>
              <a:t>Focus audience attention at the part that is interesting</a:t>
            </a:r>
          </a:p>
        </p:txBody>
      </p:sp>
    </p:spTree>
    <p:extLst>
      <p:ext uri="{BB962C8B-B14F-4D97-AF65-F5344CB8AC3E}">
        <p14:creationId xmlns:p14="http://schemas.microsoft.com/office/powerpoint/2010/main" val="97885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4A2307FA-B6BD-4A86-BC6F-43CB2766903B}"/>
              </a:ext>
            </a:extLst>
          </p:cNvPr>
          <p:cNvSpPr>
            <a:spLocks noGrp="1"/>
          </p:cNvSpPr>
          <p:nvPr>
            <p:ph type="title"/>
          </p:nvPr>
        </p:nvSpPr>
        <p:spPr/>
        <p:txBody>
          <a:bodyPr/>
          <a:lstStyle/>
          <a:p>
            <a:r>
              <a:rPr lang="en-US" altLang="en-US" dirty="0"/>
              <a:t>Presentation Logistics</a:t>
            </a:r>
          </a:p>
        </p:txBody>
      </p:sp>
      <p:sp>
        <p:nvSpPr>
          <p:cNvPr id="3" name="Content Placeholder 2">
            <a:extLst>
              <a:ext uri="{FF2B5EF4-FFF2-40B4-BE49-F238E27FC236}">
                <a16:creationId xmlns:a16="http://schemas.microsoft.com/office/drawing/2014/main" id="{CECD06AE-028E-480C-90A6-E134D6571E6E}"/>
              </a:ext>
            </a:extLst>
          </p:cNvPr>
          <p:cNvSpPr>
            <a:spLocks noGrp="1"/>
          </p:cNvSpPr>
          <p:nvPr>
            <p:ph idx="1"/>
          </p:nvPr>
        </p:nvSpPr>
        <p:spPr>
          <a:xfrm>
            <a:off x="685800" y="1371600"/>
            <a:ext cx="7924800" cy="4724400"/>
          </a:xfrm>
        </p:spPr>
        <p:txBody>
          <a:bodyPr/>
          <a:lstStyle/>
          <a:p>
            <a:r>
              <a:rPr lang="en-US" altLang="en-US" dirty="0"/>
              <a:t>We’ll have 2 presentation sessions per day</a:t>
            </a:r>
          </a:p>
          <a:p>
            <a:pPr lvl="1"/>
            <a:r>
              <a:rPr lang="en-US" altLang="en-US" dirty="0"/>
              <a:t>15 minute talk</a:t>
            </a:r>
          </a:p>
          <a:p>
            <a:pPr lvl="1"/>
            <a:r>
              <a:rPr lang="en-US" altLang="en-US" dirty="0"/>
              <a:t>10 minutes Q &amp; A</a:t>
            </a:r>
          </a:p>
          <a:p>
            <a:pPr lvl="1"/>
            <a:endParaRPr lang="en-US" altLang="en-US" dirty="0"/>
          </a:p>
          <a:p>
            <a:r>
              <a:rPr lang="en-US" altLang="en-US" dirty="0"/>
              <a:t>Submit all slides to Canvas by </a:t>
            </a:r>
            <a:r>
              <a:rPr lang="en-US" altLang="en-US" dirty="0">
                <a:solidFill>
                  <a:srgbClr val="FF0000"/>
                </a:solidFill>
              </a:rPr>
              <a:t>Thursday midnight</a:t>
            </a:r>
            <a:endParaRPr lang="en-US" altLang="en-US" dirty="0"/>
          </a:p>
          <a:p>
            <a:pPr lvl="1"/>
            <a:r>
              <a:rPr lang="en-US" altLang="en-US" dirty="0"/>
              <a:t>Preferred format: PDF (preferred), </a:t>
            </a:r>
            <a:r>
              <a:rPr lang="en-US" altLang="en-US" dirty="0" err="1"/>
              <a:t>Powerpoint</a:t>
            </a:r>
            <a:endParaRPr lang="en-US" altLang="en-US" dirty="0"/>
          </a:p>
          <a:p>
            <a:pPr lvl="1"/>
            <a:r>
              <a:rPr lang="en-US" altLang="en-US" dirty="0"/>
              <a:t>Submit to the “Presentation Slides” link</a:t>
            </a:r>
          </a:p>
          <a:p>
            <a:pPr lvl="1"/>
            <a:r>
              <a:rPr lang="en-US" altLang="en-US" dirty="0"/>
              <a:t>Put title, name, and project on cover page</a:t>
            </a:r>
            <a:br>
              <a:rPr lang="en-US" altLang="en-US" dirty="0"/>
            </a:br>
            <a:r>
              <a:rPr lang="en-US" altLang="en-US" dirty="0"/>
              <a:t>(So your friends know who you are and where you worked)</a:t>
            </a:r>
          </a:p>
          <a:p>
            <a:pPr lvl="1"/>
            <a:r>
              <a:rPr lang="en-US" altLang="en-US" dirty="0"/>
              <a:t>Number your slides</a:t>
            </a:r>
          </a:p>
          <a:p>
            <a:pPr lvl="1"/>
            <a:endParaRPr lang="en-US" altLang="en-US" dirty="0"/>
          </a:p>
          <a:p>
            <a:r>
              <a:rPr lang="en-US" altLang="en-US" dirty="0"/>
              <a:t>Also submit “Presentation Question” by then</a:t>
            </a:r>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My Code</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This is my pseudocode for solving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1451A15A-B545-4A42-9B94-D83611725810}"/>
              </a:ext>
            </a:extLst>
          </p:cNvPr>
          <p:cNvSpPr txBox="1"/>
          <p:nvPr/>
        </p:nvSpPr>
        <p:spPr>
          <a:xfrm>
            <a:off x="304800" y="5334000"/>
            <a:ext cx="7086600" cy="830997"/>
          </a:xfrm>
          <a:prstGeom prst="rect">
            <a:avLst/>
          </a:prstGeom>
          <a:solidFill>
            <a:srgbClr val="FFFF00"/>
          </a:solidFill>
          <a:ln>
            <a:solidFill>
              <a:schemeClr val="tx1"/>
            </a:solidFill>
            <a:prstDash val="dash"/>
          </a:ln>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 ↑ ↑ ↑ ↑ ↑ ↑ ↑ ↑ ↑ ↑ ↑ ↑ ↑ ↑ ↑ ↑ ↑ ↑ ↑ ↑ ↑ ↑ ↑ ↑ ↑ ↑ ↑ ↑</a:t>
            </a:r>
            <a:endParaRPr lang="en-US" dirty="0">
              <a:solidFill>
                <a:srgbClr val="FF0000"/>
              </a:solidFill>
            </a:endParaRPr>
          </a:p>
          <a:p>
            <a:r>
              <a:rPr lang="en-US" dirty="0">
                <a:solidFill>
                  <a:srgbClr val="FF0000"/>
                </a:solidFill>
              </a:rPr>
              <a:t>Warning: Example of a bad slide.  Do not imitate.</a:t>
            </a:r>
          </a:p>
        </p:txBody>
      </p:sp>
    </p:spTree>
    <p:extLst>
      <p:ext uri="{BB962C8B-B14F-4D97-AF65-F5344CB8AC3E}">
        <p14:creationId xmlns:p14="http://schemas.microsoft.com/office/powerpoint/2010/main" val="231925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189649" y="1371600"/>
            <a:ext cx="5030551" cy="5353291"/>
          </a:xfrm>
        </p:spPr>
        <p:txBody>
          <a:bodyPr/>
          <a:lstStyle/>
          <a:p>
            <a:r>
              <a:rPr lang="en-US" dirty="0"/>
              <a:t>Move all disks at </a:t>
            </a:r>
            <a:r>
              <a:rPr lang="en-US" dirty="0" err="1">
                <a:latin typeface="Consolas" panose="020B0609020204030204" pitchFamily="49" charset="0"/>
              </a:rPr>
              <a:t>src</a:t>
            </a:r>
            <a:r>
              <a:rPr lang="en-US" dirty="0"/>
              <a:t> </a:t>
            </a:r>
            <a:r>
              <a:rPr lang="en-US" dirty="0">
                <a:latin typeface="Times New Roman" panose="02020603050405020304" pitchFamily="18" charset="0"/>
                <a:cs typeface="Times New Roman" panose="02020603050405020304" pitchFamily="18" charset="0"/>
              </a:rPr>
              <a:t>→</a:t>
            </a:r>
            <a:r>
              <a:rPr lang="en-US" dirty="0"/>
              <a:t> </a:t>
            </a:r>
            <a:r>
              <a:rPr lang="en-US" dirty="0" err="1">
                <a:latin typeface="Consolas" panose="020B0609020204030204" pitchFamily="49" charset="0"/>
              </a:rPr>
              <a:t>dest</a:t>
            </a:r>
            <a:endParaRPr lang="en-US" dirty="0">
              <a:latin typeface="Consolas" panose="020B0609020204030204" pitchFamily="49" charset="0"/>
            </a:endParaRPr>
          </a:p>
          <a:p>
            <a:pPr lvl="1"/>
            <a:r>
              <a:rPr lang="en-US" dirty="0"/>
              <a:t>With the help of </a:t>
            </a:r>
            <a:r>
              <a:rPr lang="en-US" dirty="0">
                <a:latin typeface="Consolas" panose="020B0609020204030204" pitchFamily="49" charset="0"/>
              </a:rPr>
              <a:t>temp</a:t>
            </a:r>
          </a:p>
          <a:p>
            <a:pPr lvl="1"/>
            <a:r>
              <a:rPr lang="en-US" kern="0" dirty="0"/>
              <a:t>Rule: </a:t>
            </a:r>
            <a:r>
              <a:rPr lang="en-US" dirty="0"/>
              <a:t>disks must always be stacked smallest </a:t>
            </a:r>
            <a:r>
              <a:rPr lang="en-US" dirty="0">
                <a:latin typeface="Times New Roman" panose="02020603050405020304" pitchFamily="18" charset="0"/>
                <a:cs typeface="Times New Roman" panose="02020603050405020304" pitchFamily="18" charset="0"/>
              </a:rPr>
              <a:t>→</a:t>
            </a:r>
            <a:r>
              <a:rPr lang="en-US" dirty="0"/>
              <a:t> largest</a:t>
            </a:r>
          </a:p>
          <a:p>
            <a:pPr lvl="1"/>
            <a:endParaRPr lang="en-US" dirty="0">
              <a:latin typeface="Consolas" panose="020B0609020204030204" pitchFamily="49" charset="0"/>
            </a:endParaRPr>
          </a:p>
          <a:p>
            <a:pPr marL="457200" indent="-457200">
              <a:buFont typeface="+mj-lt"/>
              <a:buAutoNum type="arabicPeriod"/>
            </a:pPr>
            <a:r>
              <a:rPr lang="en-US" kern="0" dirty="0"/>
              <a:t>Move n-1 disks into </a:t>
            </a:r>
            <a:r>
              <a:rPr lang="en-US" kern="0" dirty="0">
                <a:latin typeface="Consolas" panose="020B0609020204030204" pitchFamily="49" charset="0"/>
              </a:rPr>
              <a:t>temp</a:t>
            </a:r>
          </a:p>
          <a:p>
            <a:pPr lvl="1" indent="-342900"/>
            <a:r>
              <a:rPr lang="en-US" dirty="0"/>
              <a:t>Recursive formulation as original problem, just with n-1 disks</a:t>
            </a:r>
          </a:p>
          <a:p>
            <a:pPr marL="400050" lvl="1" indent="0">
              <a:buNone/>
            </a:pPr>
            <a:endParaRPr lang="en-US" kern="0" dirty="0">
              <a:latin typeface="Consolas" panose="020B0609020204030204" pitchFamily="49" charset="0"/>
            </a:endParaRPr>
          </a:p>
          <a:p>
            <a:pPr marL="457200" indent="-457200">
              <a:buFont typeface="+mj-lt"/>
              <a:buAutoNum type="arabicPeriod"/>
            </a:pPr>
            <a:r>
              <a:rPr lang="en-US" kern="0" dirty="0"/>
              <a:t>Move 1 disk into </a:t>
            </a:r>
            <a:r>
              <a:rPr lang="en-US" kern="0" dirty="0" err="1">
                <a:latin typeface="Consolas" panose="020B0609020204030204" pitchFamily="49" charset="0"/>
              </a:rPr>
              <a:t>dest</a:t>
            </a:r>
            <a:endParaRPr lang="en-US" dirty="0">
              <a:latin typeface="Consolas" panose="020B0609020204030204" pitchFamily="49" charset="0"/>
            </a:endParaRPr>
          </a:p>
          <a:p>
            <a:pPr marL="457200" indent="-457200">
              <a:buFont typeface="+mj-lt"/>
              <a:buAutoNum type="arabicPeriod"/>
            </a:pPr>
            <a:endParaRPr lang="en-US" kern="0" dirty="0">
              <a:latin typeface="Consolas" panose="020B0609020204030204" pitchFamily="49" charset="0"/>
            </a:endParaRPr>
          </a:p>
          <a:p>
            <a:pPr marL="457200" indent="-457200">
              <a:buFont typeface="+mj-lt"/>
              <a:buAutoNum type="arabicPeriod"/>
            </a:pPr>
            <a:r>
              <a:rPr lang="en-US" kern="0" dirty="0"/>
              <a:t>Move n-1 disks into </a:t>
            </a:r>
            <a:r>
              <a:rPr lang="en-US" kern="0" dirty="0" err="1">
                <a:latin typeface="Consolas" panose="020B0609020204030204" pitchFamily="49" charset="0"/>
              </a:rPr>
              <a:t>dest</a:t>
            </a:r>
            <a:endParaRPr lang="en-US" kern="0" dirty="0">
              <a:latin typeface="Consolas" panose="020B0609020204030204" pitchFamily="49" charset="0"/>
            </a:endParaRPr>
          </a:p>
          <a:p>
            <a:pPr lvl="1" indent="-342900"/>
            <a:r>
              <a:rPr lang="en-US" dirty="0"/>
              <a:t>Again, n-1 version of same problem</a:t>
            </a:r>
            <a:endParaRPr lang="en-US" kern="0" dirty="0"/>
          </a:p>
          <a:p>
            <a:pPr marL="457200" indent="-457200">
              <a:buFont typeface="+mj-lt"/>
              <a:buAutoNum type="arabicPeriod"/>
            </a:pPr>
            <a:endParaRPr lang="en-US" kern="0" dirty="0">
              <a:latin typeface="Consolas" panose="020B0609020204030204" pitchFamily="49" charset="0"/>
            </a:endParaRP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 Recursive Solution</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1858458"/>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63880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60" name="Rectangle 59">
            <a:extLst>
              <a:ext uri="{FF2B5EF4-FFF2-40B4-BE49-F238E27FC236}">
                <a16:creationId xmlns:a16="http://schemas.microsoft.com/office/drawing/2014/main" id="{C68DAB70-7022-E349-97B7-1A668ECCB796}"/>
              </a:ext>
            </a:extLst>
          </p:cNvPr>
          <p:cNvSpPr/>
          <p:nvPr/>
        </p:nvSpPr>
        <p:spPr>
          <a:xfrm>
            <a:off x="808046" y="1295401"/>
            <a:ext cx="694422" cy="461665"/>
          </a:xfrm>
          <a:prstGeom prst="rect">
            <a:avLst/>
          </a:prstGeom>
        </p:spPr>
        <p:txBody>
          <a:bodyPr wrap="none">
            <a:spAutoFit/>
          </a:bodyPr>
          <a:lstStyle/>
          <a:p>
            <a:pPr algn="ctr"/>
            <a:r>
              <a:rPr lang="en-US" kern="0" dirty="0" err="1">
                <a:latin typeface="Consolas" panose="020B0609020204030204" pitchFamily="49" charset="0"/>
              </a:rPr>
              <a:t>src</a:t>
            </a:r>
            <a:endParaRPr lang="en-US" dirty="0">
              <a:latin typeface="Consolas" panose="020B0609020204030204" pitchFamily="49" charset="0"/>
            </a:endParaRPr>
          </a:p>
        </p:txBody>
      </p:sp>
      <p:sp>
        <p:nvSpPr>
          <p:cNvPr id="61" name="Rectangle 60">
            <a:extLst>
              <a:ext uri="{FF2B5EF4-FFF2-40B4-BE49-F238E27FC236}">
                <a16:creationId xmlns:a16="http://schemas.microsoft.com/office/drawing/2014/main" id="{ED49BC2F-C8A7-6241-B8C8-524395CC87C7}"/>
              </a:ext>
            </a:extLst>
          </p:cNvPr>
          <p:cNvSpPr/>
          <p:nvPr/>
        </p:nvSpPr>
        <p:spPr>
          <a:xfrm>
            <a:off x="3141203" y="1295400"/>
            <a:ext cx="864339" cy="461665"/>
          </a:xfrm>
          <a:prstGeom prst="rect">
            <a:avLst/>
          </a:prstGeom>
        </p:spPr>
        <p:txBody>
          <a:bodyPr wrap="none">
            <a:spAutoFit/>
          </a:bodyPr>
          <a:lstStyle/>
          <a:p>
            <a:pPr algn="ctr"/>
            <a:r>
              <a:rPr lang="en-US" kern="0" dirty="0" err="1">
                <a:latin typeface="Consolas" panose="020B0609020204030204" pitchFamily="49" charset="0"/>
              </a:rPr>
              <a:t>dest</a:t>
            </a:r>
            <a:endParaRPr lang="en-US" dirty="0">
              <a:latin typeface="Consolas" panose="020B0609020204030204" pitchFamily="49" charset="0"/>
            </a:endParaRPr>
          </a:p>
        </p:txBody>
      </p:sp>
      <p:sp>
        <p:nvSpPr>
          <p:cNvPr id="62" name="Rectangle 61">
            <a:extLst>
              <a:ext uri="{FF2B5EF4-FFF2-40B4-BE49-F238E27FC236}">
                <a16:creationId xmlns:a16="http://schemas.microsoft.com/office/drawing/2014/main" id="{2ADE9973-FCA0-9849-B640-B6EE486C458A}"/>
              </a:ext>
            </a:extLst>
          </p:cNvPr>
          <p:cNvSpPr/>
          <p:nvPr/>
        </p:nvSpPr>
        <p:spPr>
          <a:xfrm>
            <a:off x="1923507" y="1310800"/>
            <a:ext cx="869149" cy="461665"/>
          </a:xfrm>
          <a:prstGeom prst="rect">
            <a:avLst/>
          </a:prstGeom>
        </p:spPr>
        <p:txBody>
          <a:bodyPr wrap="none">
            <a:spAutoFit/>
          </a:bodyPr>
          <a:lstStyle/>
          <a:p>
            <a:pPr algn="ctr"/>
            <a:r>
              <a:rPr lang="en-US" kern="0" dirty="0">
                <a:latin typeface="Consolas" panose="020B0609020204030204" pitchFamily="49" charset="0"/>
              </a:rPr>
              <a:t>temp</a:t>
            </a:r>
            <a:endParaRPr lang="en-US" dirty="0">
              <a:latin typeface="Consolas" panose="020B0609020204030204" pitchFamily="49" charset="0"/>
            </a:endParaRPr>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Towers of Hanoi: Recursive Solution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I am a math whiz</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Well guess what.  Many are not.</a:t>
            </a:r>
          </a:p>
          <a:p>
            <a:pPr marL="0" indent="0">
              <a:buNone/>
            </a:pPr>
            <a:endParaRPr lang="en-US" dirty="0"/>
          </a:p>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Then why am I listening to you?</a:t>
            </a:r>
          </a:p>
          <a:p>
            <a:endParaRPr lang="en-US" dirty="0"/>
          </a:p>
          <a:p>
            <a:r>
              <a:rPr lang="en-US" dirty="0"/>
              <a:t>Having too much to read can interfere with listening</a:t>
            </a:r>
          </a:p>
          <a:p>
            <a:pPr lvl="1"/>
            <a:r>
              <a:rPr lang="en-US" dirty="0"/>
              <a:t>Did you know?</a:t>
            </a:r>
            <a:br>
              <a:rPr lang="en-US" dirty="0"/>
            </a:br>
            <a:r>
              <a:rPr lang="en-US" dirty="0"/>
              <a:t>Reading and listening exercise the same part of the brain</a:t>
            </a:r>
          </a:p>
          <a:p>
            <a:endParaRPr lang="en-US" dirty="0"/>
          </a:p>
          <a:p>
            <a:endParaRPr lang="en-US" dirty="0"/>
          </a:p>
        </p:txBody>
      </p:sp>
    </p:spTree>
    <p:extLst>
      <p:ext uri="{BB962C8B-B14F-4D97-AF65-F5344CB8AC3E}">
        <p14:creationId xmlns:p14="http://schemas.microsoft.com/office/powerpoint/2010/main" val="210978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Point to the figure and explain each part</a:t>
            </a:r>
          </a:p>
          <a:p>
            <a:endParaRPr lang="en-US" altLang="en-US" kern="0" dirty="0"/>
          </a:p>
          <a:p>
            <a:r>
              <a:rPr lang="en-US" altLang="en-US" kern="0" dirty="0"/>
              <a:t>Interpret the figure on behalf of the audience</a:t>
            </a:r>
          </a:p>
        </p:txBody>
      </p:sp>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a:extLst>
              <a:ext uri="{FF2B5EF4-FFF2-40B4-BE49-F238E27FC236}">
                <a16:creationId xmlns:a16="http://schemas.microsoft.com/office/drawing/2014/main" id="{822DBA39-D7C0-435A-987A-B2363058118F}"/>
              </a:ext>
            </a:extLst>
          </p:cNvPr>
          <p:cNvSpPr/>
          <p:nvPr/>
        </p:nvSpPr>
        <p:spPr bwMode="auto">
          <a:xfrm>
            <a:off x="7162800" y="2438400"/>
            <a:ext cx="1859825" cy="3810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B050"/>
                </a:solidFill>
                <a:latin typeface="Arial" charset="0"/>
                <a:ea typeface="ＭＳ Ｐゴシック" charset="-128"/>
              </a:rPr>
              <a:t>Election Months</a:t>
            </a:r>
          </a:p>
        </p:txBody>
      </p:sp>
      <p:sp>
        <p:nvSpPr>
          <p:cNvPr id="12" name="Rectangle 11">
            <a:extLst>
              <a:ext uri="{FF2B5EF4-FFF2-40B4-BE49-F238E27FC236}">
                <a16:creationId xmlns:a16="http://schemas.microsoft.com/office/drawing/2014/main" id="{0932BE17-206F-4511-A387-2D74F01862E0}"/>
              </a:ext>
            </a:extLst>
          </p:cNvPr>
          <p:cNvSpPr/>
          <p:nvPr/>
        </p:nvSpPr>
        <p:spPr bwMode="auto">
          <a:xfrm>
            <a:off x="6934200" y="3876379"/>
            <a:ext cx="2088426" cy="6096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solidFill>
                  <a:srgbClr val="00B050"/>
                </a:solidFill>
                <a:latin typeface="Arial" charset="0"/>
                <a:ea typeface="ＭＳ Ｐゴシック" charset="-128"/>
              </a:rPr>
              <a:t>Number of letters sent by congress</a:t>
            </a:r>
          </a:p>
        </p:txBody>
      </p:sp>
      <p:cxnSp>
        <p:nvCxnSpPr>
          <p:cNvPr id="14" name="Straight Connector 13">
            <a:extLst>
              <a:ext uri="{FF2B5EF4-FFF2-40B4-BE49-F238E27FC236}">
                <a16:creationId xmlns:a16="http://schemas.microsoft.com/office/drawing/2014/main" id="{FFB128AE-6212-4509-B313-23755E3C45F1}"/>
              </a:ext>
            </a:extLst>
          </p:cNvPr>
          <p:cNvCxnSpPr>
            <a:cxnSpLocks/>
            <a:stCxn id="10" idx="1"/>
            <a:endCxn id="7" idx="4"/>
          </p:cNvCxnSpPr>
          <p:nvPr/>
        </p:nvCxnSpPr>
        <p:spPr bwMode="auto">
          <a:xfrm flipH="1" flipV="1">
            <a:off x="6966122" y="1626973"/>
            <a:ext cx="196678" cy="100192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D55BF9B-8B57-437F-95B0-FBC965A30B2F}"/>
              </a:ext>
            </a:extLst>
          </p:cNvPr>
          <p:cNvCxnSpPr>
            <a:cxnSpLocks/>
            <a:stCxn id="10" idx="1"/>
            <a:endCxn id="6" idx="4"/>
          </p:cNvCxnSpPr>
          <p:nvPr/>
        </p:nvCxnSpPr>
        <p:spPr bwMode="auto">
          <a:xfrm flipH="1" flipV="1">
            <a:off x="5829300" y="1676400"/>
            <a:ext cx="1333500" cy="9525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58525C8-78FF-40CA-B709-47AA7C8CC228}"/>
              </a:ext>
            </a:extLst>
          </p:cNvPr>
          <p:cNvCxnSpPr>
            <a:cxnSpLocks/>
            <a:stCxn id="10" idx="1"/>
            <a:endCxn id="3" idx="4"/>
          </p:cNvCxnSpPr>
          <p:nvPr/>
        </p:nvCxnSpPr>
        <p:spPr bwMode="auto">
          <a:xfrm flipH="1" flipV="1">
            <a:off x="4686300" y="1752600"/>
            <a:ext cx="2476500" cy="8763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FCEE9BC-5583-4E29-AE69-D4246DE4B488}"/>
              </a:ext>
            </a:extLst>
          </p:cNvPr>
          <p:cNvCxnSpPr>
            <a:cxnSpLocks/>
            <a:stCxn id="12" idx="1"/>
          </p:cNvCxnSpPr>
          <p:nvPr/>
        </p:nvCxnSpPr>
        <p:spPr bwMode="auto">
          <a:xfrm flipH="1" flipV="1">
            <a:off x="5562600" y="3381079"/>
            <a:ext cx="1371600" cy="8001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animBg="1"/>
      <p:bldP spid="6" grpId="0" uiExpand="1" animBg="1"/>
      <p:bldP spid="7" grpId="0" uiExpand="1"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Acronyms and jargons are useful</a:t>
            </a:r>
            <a:br>
              <a:rPr lang="en-US" altLang="en-US" dirty="0"/>
            </a:br>
            <a:r>
              <a:rPr lang="en-US" altLang="en-US" i="1" dirty="0">
                <a:latin typeface="Trebuchet MS" panose="020B0603020202020204" pitchFamily="34" charset="0"/>
                <a:ea typeface="Osaka" pitchFamily="-84" charset="-128"/>
              </a:rPr>
              <a:t>But only if you </a:t>
            </a:r>
            <a:r>
              <a:rPr lang="en-US" altLang="en-US" i="1">
                <a:latin typeface="Trebuchet MS" panose="020B0603020202020204" pitchFamily="34" charset="0"/>
                <a:ea typeface="Osaka" pitchFamily="-84" charset="-128"/>
              </a:rPr>
              <a:t>explain them!</a:t>
            </a:r>
            <a:endParaRPr lang="en-US" altLang="en-US" dirty="0"/>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a:t>
            </a:r>
            <a:r>
              <a:rPr lang="en-US" altLang="en-US" dirty="0" err="1"/>
              <a:t>ed</a:t>
            </a:r>
            <a:r>
              <a:rPr lang="en-US" altLang="en-US" dirty="0"/>
              <a:t> up beyond all recognition and too much to handle.</a:t>
            </a:r>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E0D7-D66E-4CF2-8DCB-E36315EAAD01}"/>
              </a:ext>
            </a:extLst>
          </p:cNvPr>
          <p:cNvSpPr>
            <a:spLocks noGrp="1"/>
          </p:cNvSpPr>
          <p:nvPr>
            <p:ph type="title"/>
          </p:nvPr>
        </p:nvSpPr>
        <p:spPr/>
        <p:txBody>
          <a:bodyPr/>
          <a:lstStyle/>
          <a:p>
            <a:r>
              <a:rPr lang="en-US" dirty="0"/>
              <a:t>Presentation Questions</a:t>
            </a:r>
          </a:p>
        </p:txBody>
      </p:sp>
      <p:sp>
        <p:nvSpPr>
          <p:cNvPr id="3" name="Content Placeholder 2">
            <a:extLst>
              <a:ext uri="{FF2B5EF4-FFF2-40B4-BE49-F238E27FC236}">
                <a16:creationId xmlns:a16="http://schemas.microsoft.com/office/drawing/2014/main" id="{A5384B79-9A90-4CA4-9910-07DCDA388FA3}"/>
              </a:ext>
            </a:extLst>
          </p:cNvPr>
          <p:cNvSpPr>
            <a:spLocks noGrp="1"/>
          </p:cNvSpPr>
          <p:nvPr>
            <p:ph idx="1"/>
          </p:nvPr>
        </p:nvSpPr>
        <p:spPr/>
        <p:txBody>
          <a:bodyPr/>
          <a:lstStyle/>
          <a:p>
            <a:r>
              <a:rPr lang="en-US" dirty="0"/>
              <a:t>Purpose:</a:t>
            </a:r>
          </a:p>
          <a:p>
            <a:pPr lvl="1"/>
            <a:r>
              <a:rPr lang="en-US" dirty="0"/>
              <a:t>Focus presenter on one or more learning goals</a:t>
            </a:r>
          </a:p>
          <a:p>
            <a:pPr lvl="1"/>
            <a:r>
              <a:rPr lang="en-US" dirty="0"/>
              <a:t>Answer rate is a metric showing success of presentation</a:t>
            </a:r>
          </a:p>
          <a:p>
            <a:pPr lvl="1"/>
            <a:endParaRPr lang="en-US" dirty="0"/>
          </a:p>
          <a:p>
            <a:r>
              <a:rPr lang="en-US" dirty="0"/>
              <a:t>At least one multiple choice / fill-in-the-blank</a:t>
            </a:r>
          </a:p>
          <a:p>
            <a:endParaRPr lang="en-US" dirty="0"/>
          </a:p>
          <a:p>
            <a:r>
              <a:rPr lang="en-US" dirty="0"/>
              <a:t>Feel free to add supplementary questions</a:t>
            </a:r>
          </a:p>
          <a:p>
            <a:pPr lvl="1"/>
            <a:r>
              <a:rPr lang="en-US" dirty="0"/>
              <a:t>Add more questions to check audience understanding</a:t>
            </a:r>
          </a:p>
          <a:p>
            <a:pPr lvl="1"/>
            <a:r>
              <a:rPr lang="en-US" dirty="0"/>
              <a:t>You can even have survey questions to ask opinions</a:t>
            </a:r>
          </a:p>
          <a:p>
            <a:pPr lvl="1"/>
            <a:r>
              <a:rPr lang="en-US" dirty="0"/>
              <a:t>You can also have free form text questions</a:t>
            </a:r>
          </a:p>
          <a:p>
            <a:pPr lvl="1"/>
            <a:endParaRPr lang="en-US" dirty="0"/>
          </a:p>
          <a:p>
            <a:r>
              <a:rPr lang="en-US" dirty="0"/>
              <a:t>All questions will be added to TopHat before talk</a:t>
            </a:r>
          </a:p>
        </p:txBody>
      </p:sp>
    </p:spTree>
    <p:extLst>
      <p:ext uri="{BB962C8B-B14F-4D97-AF65-F5344CB8AC3E}">
        <p14:creationId xmlns:p14="http://schemas.microsoft.com/office/powerpoint/2010/main" val="265486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solidFill>
                  <a:schemeClr val="bg2">
                    <a:lumMod val="60000"/>
                    <a:lumOff val="40000"/>
                  </a:schemeClr>
                </a:solidFill>
              </a:rPr>
              <a:t>Slide Design</a:t>
            </a:r>
          </a:p>
          <a:p>
            <a:pPr lvl="1"/>
            <a:r>
              <a:rPr lang="en-US" dirty="0"/>
              <a:t>Slide Delivery</a:t>
            </a:r>
          </a:p>
        </p:txBody>
      </p:sp>
    </p:spTree>
    <p:extLst>
      <p:ext uri="{BB962C8B-B14F-4D97-AF65-F5344CB8AC3E}">
        <p14:creationId xmlns:p14="http://schemas.microsoft.com/office/powerpoint/2010/main" val="120688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r>
              <a:rPr lang="en-US" altLang="en-US" dirty="0">
                <a:solidFill>
                  <a:srgbClr val="FF0000"/>
                </a:solidFill>
              </a:rPr>
              <a:t>Body language</a:t>
            </a:r>
            <a:r>
              <a:rPr lang="en-US" altLang="en-US" dirty="0"/>
              <a:t> says a lot</a:t>
            </a:r>
          </a:p>
          <a:p>
            <a:pPr lvl="1"/>
            <a:r>
              <a:rPr lang="en-US" altLang="en-US" dirty="0"/>
              <a:t>Make eye contact with your audience</a:t>
            </a:r>
          </a:p>
          <a:p>
            <a:pPr marL="1200150" lvl="2" indent="-342900"/>
            <a:r>
              <a:rPr lang="en-US" altLang="en-US" i="1" dirty="0"/>
              <a:t>Corollary</a:t>
            </a:r>
            <a:r>
              <a:rPr lang="en-US" altLang="en-US" dirty="0"/>
              <a:t>:  Face your audience</a:t>
            </a:r>
          </a:p>
          <a:p>
            <a:pPr lvl="1"/>
            <a:r>
              <a:rPr lang="en-US" altLang="en-US" dirty="0"/>
              <a:t>Some movement is good</a:t>
            </a:r>
          </a:p>
          <a:p>
            <a:pPr lvl="1"/>
            <a:r>
              <a:rPr lang="en-US" altLang="en-US" dirty="0"/>
              <a:t>Have a measured pace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33900"/>
            <a:ext cx="2306638"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17202FF-E989-4312-8A83-18A6C620E8AC}"/>
              </a:ext>
            </a:extLst>
          </p:cNvPr>
          <p:cNvSpPr txBox="1">
            <a:spLocks/>
          </p:cNvSpPr>
          <p:nvPr/>
        </p:nvSpPr>
        <p:spPr bwMode="auto">
          <a:xfrm>
            <a:off x="2757618" y="4038600"/>
            <a:ext cx="77724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dirty="0">
                <a:latin typeface="Trebuchet MS" panose="020B0603020202020204" pitchFamily="34" charset="0"/>
                <a:ea typeface="Osaka" pitchFamily="-84" charset="-128"/>
              </a:rPr>
              <a:t>Present </a:t>
            </a:r>
            <a:r>
              <a:rPr lang="en-US" altLang="en-US" dirty="0">
                <a:solidFill>
                  <a:srgbClr val="FF0000"/>
                </a:solidFill>
                <a:latin typeface="Trebuchet MS" panose="020B0603020202020204" pitchFamily="34" charset="0"/>
                <a:ea typeface="Osaka" pitchFamily="-84" charset="-128"/>
              </a:rPr>
              <a:t>one primary idea </a:t>
            </a:r>
            <a:r>
              <a:rPr lang="en-US" altLang="en-US" dirty="0">
                <a:latin typeface="Trebuchet MS" panose="020B0603020202020204" pitchFamily="34" charset="0"/>
                <a:ea typeface="Osaka" pitchFamily="-84" charset="-128"/>
              </a:rPr>
              <a:t>per slide</a:t>
            </a:r>
          </a:p>
          <a:p>
            <a:pPr lvl="1"/>
            <a:r>
              <a:rPr lang="en-US" altLang="en-US" dirty="0">
                <a:latin typeface="Trebuchet MS" panose="020B0603020202020204" pitchFamily="34" charset="0"/>
                <a:ea typeface="Osaka" pitchFamily="-84" charset="-128"/>
              </a:rPr>
              <a:t>Use slide titles to convey take-away message</a:t>
            </a:r>
          </a:p>
          <a:p>
            <a:r>
              <a:rPr lang="en-US" altLang="en-US" dirty="0">
                <a:latin typeface="Trebuchet MS" panose="020B0603020202020204" pitchFamily="34" charset="0"/>
                <a:ea typeface="Osaka" pitchFamily="-84" charset="-128"/>
              </a:rPr>
              <a:t>Refer to </a:t>
            </a:r>
            <a:r>
              <a:rPr lang="en-US" altLang="en-US" dirty="0">
                <a:solidFill>
                  <a:srgbClr val="FF0000"/>
                </a:solidFill>
                <a:latin typeface="Trebuchet MS" panose="020B0603020202020204" pitchFamily="34" charset="0"/>
                <a:ea typeface="Osaka" pitchFamily="-84" charset="-128"/>
              </a:rPr>
              <a:t>every item </a:t>
            </a:r>
            <a:r>
              <a:rPr lang="en-US" altLang="en-US" dirty="0">
                <a:latin typeface="Trebuchet MS" panose="020B0603020202020204" pitchFamily="34" charset="0"/>
                <a:ea typeface="Osaka" pitchFamily="-84" charset="-128"/>
              </a:rPr>
              <a:t>on the slide</a:t>
            </a:r>
          </a:p>
          <a:p>
            <a:pPr lvl="1"/>
            <a:r>
              <a:rPr lang="en-US" altLang="en-US" dirty="0">
                <a:latin typeface="Trebuchet MS" panose="020B0603020202020204" pitchFamily="34" charset="0"/>
                <a:ea typeface="Osaka" pitchFamily="-84" charset="-128"/>
              </a:rPr>
              <a:t>If you don’t, better to remove that item</a:t>
            </a:r>
          </a:p>
          <a:p>
            <a:r>
              <a:rPr lang="en-US" altLang="en-US" dirty="0">
                <a:solidFill>
                  <a:srgbClr val="FF0000"/>
                </a:solidFill>
                <a:latin typeface="Trebuchet MS" panose="020B0603020202020204" pitchFamily="34" charset="0"/>
                <a:ea typeface="Osaka" pitchFamily="-84" charset="-128"/>
              </a:rPr>
              <a:t>Avoid reading </a:t>
            </a:r>
            <a:r>
              <a:rPr lang="en-US" altLang="en-US" dirty="0">
                <a:latin typeface="Trebuchet MS" panose="020B0603020202020204" pitchFamily="34" charset="0"/>
                <a:ea typeface="Osaka" pitchFamily="-84" charset="-128"/>
              </a:rPr>
              <a:t>from your slides</a:t>
            </a:r>
          </a:p>
          <a:p>
            <a:pPr lvl="1"/>
            <a:r>
              <a:rPr lang="en-US" altLang="en-US" dirty="0">
                <a:latin typeface="Trebuchet MS" panose="020B0603020202020204" pitchFamily="34" charset="0"/>
                <a:ea typeface="Osaka" pitchFamily="-84" charset="-128"/>
              </a:rPr>
              <a:t>But put all important information there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600200"/>
            <a:ext cx="6629400" cy="4724400"/>
          </a:xfrm>
        </p:spPr>
        <p:txBody>
          <a:bodyPr/>
          <a:lstStyle/>
          <a:p>
            <a:r>
              <a:rPr lang="en-US" altLang="en-US" sz="2000" dirty="0"/>
              <a:t>Practice makes better</a:t>
            </a:r>
          </a:p>
          <a:p>
            <a:pPr lvl="1"/>
            <a:r>
              <a:rPr lang="en-US" altLang="en-US" sz="1800" i="1" dirty="0"/>
              <a:t>Alone</a:t>
            </a:r>
            <a:r>
              <a:rPr lang="en-US" altLang="en-US" sz="1800" dirty="0"/>
              <a:t>:  Work on your “script,” smooth out transitions</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pPr lvl="1"/>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505201"/>
            <a:ext cx="1790700" cy="242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1143000" y="3494218"/>
            <a:ext cx="3752850" cy="1534982"/>
          </a:xfrm>
          <a:prstGeom prst="wedgeRoundRectCallout">
            <a:avLst>
              <a:gd name="adj1" fmla="val 76588"/>
              <a:gd name="adj2" fmla="val -18478"/>
              <a:gd name="adj3" fmla="val 16667"/>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a:p>
            <a:pPr algn="ctr"/>
            <a:r>
              <a:rPr lang="en-US" altLang="en-US" sz="2000" i="1" dirty="0">
                <a:latin typeface="+mn-lt"/>
                <a:ea typeface="+mn-ea"/>
              </a:rPr>
              <a:t>- Mark Twain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36</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2737-F544-426A-AEC8-57D289505FB6}"/>
              </a:ext>
            </a:extLst>
          </p:cNvPr>
          <p:cNvSpPr>
            <a:spLocks noGrp="1"/>
          </p:cNvSpPr>
          <p:nvPr>
            <p:ph type="title"/>
          </p:nvPr>
        </p:nvSpPr>
        <p:spPr/>
        <p:txBody>
          <a:bodyPr/>
          <a:lstStyle/>
          <a:p>
            <a:r>
              <a:rPr lang="en-US" dirty="0"/>
              <a:t>Peer Review Logistics</a:t>
            </a:r>
          </a:p>
        </p:txBody>
      </p:sp>
      <p:sp>
        <p:nvSpPr>
          <p:cNvPr id="3" name="Content Placeholder 2">
            <a:extLst>
              <a:ext uri="{FF2B5EF4-FFF2-40B4-BE49-F238E27FC236}">
                <a16:creationId xmlns:a16="http://schemas.microsoft.com/office/drawing/2014/main" id="{15A2B9B9-4B5A-4A35-9238-CCA63EE2DCFF}"/>
              </a:ext>
            </a:extLst>
          </p:cNvPr>
          <p:cNvSpPr>
            <a:spLocks noGrp="1"/>
          </p:cNvSpPr>
          <p:nvPr>
            <p:ph idx="1"/>
          </p:nvPr>
        </p:nvSpPr>
        <p:spPr/>
        <p:txBody>
          <a:bodyPr/>
          <a:lstStyle/>
          <a:p>
            <a:r>
              <a:rPr lang="en-US" dirty="0"/>
              <a:t>Submit TopHat answers by </a:t>
            </a:r>
            <a:r>
              <a:rPr lang="en-US" dirty="0">
                <a:solidFill>
                  <a:srgbClr val="FF0000"/>
                </a:solidFill>
              </a:rPr>
              <a:t>Sunday midnight</a:t>
            </a:r>
          </a:p>
          <a:p>
            <a:pPr lvl="1"/>
            <a:r>
              <a:rPr lang="en-US" dirty="0"/>
              <a:t>Answers to the “</a:t>
            </a:r>
            <a:r>
              <a:rPr lang="en-US" altLang="en-US" dirty="0"/>
              <a:t>presentation questions”</a:t>
            </a:r>
          </a:p>
          <a:p>
            <a:pPr lvl="1"/>
            <a:r>
              <a:rPr lang="en-US" altLang="en-US" dirty="0"/>
              <a:t>Answers to feedback questions</a:t>
            </a:r>
          </a:p>
          <a:p>
            <a:pPr lvl="1"/>
            <a:endParaRPr lang="en-US" dirty="0"/>
          </a:p>
          <a:p>
            <a:r>
              <a:rPr lang="en-US" dirty="0"/>
              <a:t>Feedback provided to presenter </a:t>
            </a:r>
            <a:r>
              <a:rPr lang="en-US" dirty="0">
                <a:solidFill>
                  <a:srgbClr val="FF0000"/>
                </a:solidFill>
              </a:rPr>
              <a:t>before next class</a:t>
            </a:r>
          </a:p>
          <a:p>
            <a:pPr lvl="1"/>
            <a:r>
              <a:rPr lang="en-US" dirty="0"/>
              <a:t>Feedback and answers will be attached to “Presentation Slides” grading feedback in the form of .</a:t>
            </a:r>
            <a:r>
              <a:rPr lang="en-US" dirty="0" err="1"/>
              <a:t>xslx</a:t>
            </a:r>
            <a:endParaRPr lang="en-US" dirty="0"/>
          </a:p>
          <a:p>
            <a:pPr marL="0" indent="0">
              <a:buNone/>
            </a:pPr>
            <a:endParaRPr lang="en-US" dirty="0"/>
          </a:p>
        </p:txBody>
      </p:sp>
    </p:spTree>
    <p:extLst>
      <p:ext uri="{BB962C8B-B14F-4D97-AF65-F5344CB8AC3E}">
        <p14:creationId xmlns:p14="http://schemas.microsoft.com/office/powerpoint/2010/main" val="71601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604DB79-06BA-4D32-BC69-5E3C6DAFB400}"/>
              </a:ext>
            </a:extLst>
          </p:cNvPr>
          <p:cNvSpPr>
            <a:spLocks noGrp="1"/>
          </p:cNvSpPr>
          <p:nvPr>
            <p:ph type="title"/>
          </p:nvPr>
        </p:nvSpPr>
        <p:spPr>
          <a:xfrm>
            <a:off x="0" y="2971800"/>
            <a:ext cx="9144000" cy="914400"/>
          </a:xfrm>
        </p:spPr>
        <p:txBody>
          <a:bodyPr/>
          <a:lstStyle/>
          <a:p>
            <a:r>
              <a:rPr lang="en-US" altLang="en-US" i="1" dirty="0"/>
              <a:t>Now let’s talk about giving a good talk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t>How to structure my talk</a:t>
            </a:r>
          </a:p>
          <a:p>
            <a:endParaRPr lang="en-US" dirty="0"/>
          </a:p>
          <a:p>
            <a:r>
              <a:rPr lang="en-US" dirty="0"/>
              <a:t>Issues you want to avoid</a:t>
            </a:r>
          </a:p>
          <a:p>
            <a:pPr lvl="1"/>
            <a:r>
              <a:rPr lang="en-US" dirty="0"/>
              <a:t>Slide Design</a:t>
            </a:r>
          </a:p>
          <a:p>
            <a:pPr lvl="1"/>
            <a:r>
              <a:rPr lang="en-US" dirty="0"/>
              <a:t>Slide Delivery</a:t>
            </a:r>
          </a:p>
        </p:txBody>
      </p:sp>
    </p:spTree>
    <p:extLst>
      <p:ext uri="{BB962C8B-B14F-4D97-AF65-F5344CB8AC3E}">
        <p14:creationId xmlns:p14="http://schemas.microsoft.com/office/powerpoint/2010/main" val="244744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40175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a:xfrm>
            <a:off x="685800" y="1371600"/>
            <a:ext cx="8382000" cy="4724400"/>
          </a:xfrm>
        </p:spPr>
        <p:txBody>
          <a:bodyPr/>
          <a:lstStyle/>
          <a:p>
            <a:pPr marL="457200" indent="-457200">
              <a:buFont typeface="+mj-lt"/>
              <a:buAutoNum type="arabicPeriod"/>
            </a:pPr>
            <a:r>
              <a:rPr lang="en-US" dirty="0"/>
              <a:t>You have experience worth sharing with your peers</a:t>
            </a:r>
          </a:p>
          <a:p>
            <a:pPr marL="857250" lvl="1" indent="-457200"/>
            <a:r>
              <a:rPr lang="en-US" dirty="0"/>
              <a:t>You worked on unique topics, ideas, products</a:t>
            </a:r>
          </a:p>
          <a:p>
            <a:pPr marL="857250" lvl="1" indent="-457200"/>
            <a:r>
              <a:rPr lang="en-US" dirty="0"/>
              <a:t>You worked for a unique organization </a:t>
            </a:r>
          </a:p>
          <a:p>
            <a:pPr marL="857250" lvl="1" indent="-457200"/>
            <a:endParaRPr lang="en-US" dirty="0"/>
          </a:p>
          <a:p>
            <a:pPr marL="457200" indent="-457200"/>
            <a:r>
              <a:rPr lang="en-US" dirty="0"/>
              <a:t>Could be …</a:t>
            </a:r>
          </a:p>
          <a:p>
            <a:pPr marL="857250" lvl="1" indent="-457200"/>
            <a:r>
              <a:rPr lang="en-US" dirty="0"/>
              <a:t>Product design;</a:t>
            </a:r>
            <a:br>
              <a:rPr lang="en-US" dirty="0"/>
            </a:br>
            <a:r>
              <a:rPr lang="en-US" dirty="0"/>
              <a:t>Why was a certain tech used and not something else?</a:t>
            </a:r>
          </a:p>
          <a:p>
            <a:pPr marL="857250" lvl="1" indent="-457200"/>
            <a:r>
              <a:rPr lang="en-US" dirty="0"/>
              <a:t>Software development methodology;</a:t>
            </a:r>
            <a:br>
              <a:rPr lang="en-US" dirty="0"/>
            </a:br>
            <a:r>
              <a:rPr lang="en-US" dirty="0"/>
              <a:t>How did you feel about it? Did it increase productivity?</a:t>
            </a:r>
          </a:p>
          <a:p>
            <a:pPr marL="857250" lvl="1" indent="-457200"/>
            <a:r>
              <a:rPr lang="en-US" dirty="0"/>
              <a:t>A new interesting job category;</a:t>
            </a:r>
            <a:br>
              <a:rPr lang="en-US" dirty="0"/>
            </a:br>
            <a:r>
              <a:rPr lang="en-US" dirty="0"/>
              <a:t>How does it compare to SW developer? Did you like it?</a:t>
            </a:r>
          </a:p>
          <a:p>
            <a:pPr marL="857250" lvl="1" indent="-457200"/>
            <a:r>
              <a:rPr lang="en-US" dirty="0"/>
              <a:t>Challenges you faced (technical, interpersonal, organizational);</a:t>
            </a:r>
            <a:br>
              <a:rPr lang="en-US" dirty="0"/>
            </a:br>
            <a:r>
              <a:rPr lang="en-US" dirty="0"/>
              <a:t>How you did you resolved them?  What did you learn?</a:t>
            </a:r>
          </a:p>
          <a:p>
            <a:pPr marL="857250" lvl="1" indent="-457200"/>
            <a:endParaRPr lang="en-US" dirty="0"/>
          </a:p>
        </p:txBody>
      </p:sp>
    </p:spTree>
    <p:extLst>
      <p:ext uri="{BB962C8B-B14F-4D97-AF65-F5344CB8AC3E}">
        <p14:creationId xmlns:p14="http://schemas.microsoft.com/office/powerpoint/2010/main" val="410992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2"/>
            </a:pPr>
            <a:r>
              <a:rPr lang="en-US" dirty="0"/>
              <a:t>To gain practice in giving a technical talk</a:t>
            </a:r>
          </a:p>
          <a:p>
            <a:pPr marL="857250" lvl="1" indent="-457200"/>
            <a:r>
              <a:rPr lang="en-US" dirty="0"/>
              <a:t>Learn how to structure your ideas</a:t>
            </a:r>
          </a:p>
          <a:p>
            <a:pPr marL="857250" lvl="1" indent="-457200"/>
            <a:r>
              <a:rPr lang="en-US" dirty="0"/>
              <a:t>Learn how to design slides effectively</a:t>
            </a:r>
          </a:p>
          <a:p>
            <a:pPr marL="857250" lvl="1" indent="-457200"/>
            <a:r>
              <a:rPr lang="en-US" dirty="0"/>
              <a:t>Learn how to deliver your ideas impactfully</a:t>
            </a:r>
          </a:p>
          <a:p>
            <a:pPr marL="857250" lvl="1" indent="-457200"/>
            <a:endParaRPr lang="en-US" dirty="0"/>
          </a:p>
          <a:p>
            <a:pPr marL="457200" indent="-457200"/>
            <a:r>
              <a:rPr lang="en-US" dirty="0"/>
              <a:t>You also have an active role as a listener</a:t>
            </a:r>
          </a:p>
          <a:p>
            <a:pPr marL="857250" lvl="1" indent="-457200"/>
            <a:r>
              <a:rPr lang="en-US" dirty="0"/>
              <a:t>In giving helpful peer reviews to your friend</a:t>
            </a:r>
          </a:p>
        </p:txBody>
      </p:sp>
    </p:spTree>
    <p:extLst>
      <p:ext uri="{BB962C8B-B14F-4D97-AF65-F5344CB8AC3E}">
        <p14:creationId xmlns:p14="http://schemas.microsoft.com/office/powerpoint/2010/main" val="1330100351"/>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5550</TotalTime>
  <Words>1764</Words>
  <Application>Microsoft Office PowerPoint</Application>
  <PresentationFormat>On-screen Show (4:3)</PresentationFormat>
  <Paragraphs>275</Paragraphs>
  <Slides>37</Slides>
  <Notes>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37</vt:i4>
      </vt:variant>
    </vt:vector>
  </HeadingPairs>
  <TitlesOfParts>
    <vt:vector size="58" baseType="lpstr">
      <vt:lpstr>Hiragino Kaku Gothic ProN W6</vt:lpstr>
      <vt:lpstr>Monotype Sorts</vt:lpstr>
      <vt:lpstr>Raleway</vt:lpstr>
      <vt:lpstr>Arial</vt:lpstr>
      <vt:lpstr>Calibri</vt:lpstr>
      <vt:lpstr>Century Gothic</vt:lpstr>
      <vt:lpstr>Century Schoolbook</vt:lpstr>
      <vt:lpstr>Consolas</vt:lpstr>
      <vt:lpstr>Franklin Gothic Book</vt:lpstr>
      <vt:lpstr>Georgia</vt:lpstr>
      <vt:lpstr>Source Sans Pro</vt:lpstr>
      <vt:lpstr>Times New Roman</vt:lpstr>
      <vt:lpstr>Trebuchet MS</vt:lpstr>
      <vt:lpstr>Wingdings</vt:lpstr>
      <vt:lpstr>Wingdings 2</vt:lpstr>
      <vt:lpstr>Wingdings 3</vt:lpstr>
      <vt:lpstr>pitt_template</vt:lpstr>
      <vt:lpstr>View</vt:lpstr>
      <vt:lpstr>Slice</vt:lpstr>
      <vt:lpstr>Crop</vt:lpstr>
      <vt:lpstr>Plum</vt:lpstr>
      <vt:lpstr>Giving a Presentation</vt:lpstr>
      <vt:lpstr>Presentation Logistics</vt:lpstr>
      <vt:lpstr>Presentation Questions</vt:lpstr>
      <vt:lpstr>Peer Review Logistics</vt:lpstr>
      <vt:lpstr>Now let’s talk about giving a good talk</vt:lpstr>
      <vt:lpstr>Outline</vt:lpstr>
      <vt:lpstr>Outline</vt:lpstr>
      <vt:lpstr>Why am I presenting in front of all these people?</vt:lpstr>
      <vt:lpstr>Why am I presenting in front of all these people?</vt:lpstr>
      <vt:lpstr>Why am I presenting in front of all these people?</vt:lpstr>
      <vt:lpstr>Outline</vt:lpstr>
      <vt:lpstr>Structure your talk based on your audience and the time that you have</vt:lpstr>
      <vt:lpstr>That’s not a lot of time, how should I structure my talk to relate to these people?</vt:lpstr>
      <vt:lpstr>Big Picture and Context</vt:lpstr>
      <vt:lpstr>Outline</vt:lpstr>
      <vt:lpstr>Admire my beautiful slide</vt:lpstr>
      <vt:lpstr>Admire my beautiful slide</vt:lpstr>
      <vt:lpstr>Look at my code, my code is amazing</vt:lpstr>
      <vt:lpstr>Look at my code, my code is amazing</vt:lpstr>
      <vt:lpstr>My Code</vt:lpstr>
      <vt:lpstr>Towers of Hanoi: Recursive Solution</vt:lpstr>
      <vt:lpstr>Towers of Hanoi: Recursive Solution</vt:lpstr>
      <vt:lpstr>I am a math whiz</vt:lpstr>
      <vt:lpstr>I am a math whiz</vt:lpstr>
      <vt:lpstr>Just read my text</vt:lpstr>
      <vt:lpstr>Just read my text</vt:lpstr>
      <vt:lpstr>A picture is worth a thousand words But only if you explain it!</vt:lpstr>
      <vt:lpstr>A picture is worth a thousand words But only if you explain it!</vt:lpstr>
      <vt:lpstr>Acronyms and jargons are useful But only if you explain them!</vt:lpstr>
      <vt:lpstr>Outline</vt:lpstr>
      <vt:lpstr>It’s not just what you say, but how you say it</vt:lpstr>
      <vt:lpstr>Practice, Practice, Practice</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Daniel Ahn</cp:lastModifiedBy>
  <cp:revision>341</cp:revision>
  <cp:lastPrinted>2008-08-24T01:10:54Z</cp:lastPrinted>
  <dcterms:created xsi:type="dcterms:W3CDTF">2009-12-30T18:37:25Z</dcterms:created>
  <dcterms:modified xsi:type="dcterms:W3CDTF">2021-01-22T14:45:51Z</dcterms:modified>
</cp:coreProperties>
</file>